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handoutMasterIdLst>
    <p:handoutMasterId r:id="rId22"/>
  </p:handoutMasterIdLst>
  <p:sldIdLst>
    <p:sldId id="259" r:id="rId2"/>
    <p:sldId id="258" r:id="rId3"/>
    <p:sldId id="263" r:id="rId4"/>
    <p:sldId id="273" r:id="rId5"/>
    <p:sldId id="264" r:id="rId6"/>
    <p:sldId id="265" r:id="rId7"/>
    <p:sldId id="267" r:id="rId8"/>
    <p:sldId id="270" r:id="rId9"/>
    <p:sldId id="268" r:id="rId10"/>
    <p:sldId id="281" r:id="rId11"/>
    <p:sldId id="275" r:id="rId12"/>
    <p:sldId id="280" r:id="rId13"/>
    <p:sldId id="277" r:id="rId14"/>
    <p:sldId id="274" r:id="rId15"/>
    <p:sldId id="279" r:id="rId16"/>
    <p:sldId id="261" r:id="rId17"/>
    <p:sldId id="276" r:id="rId18"/>
    <p:sldId id="282" r:id="rId19"/>
    <p:sldId id="269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27"/>
    <a:srgbClr val="00112B"/>
    <a:srgbClr val="00122A"/>
    <a:srgbClr val="000C1C"/>
    <a:srgbClr val="000B19"/>
    <a:srgbClr val="010B17"/>
    <a:srgbClr val="195E92"/>
    <a:srgbClr val="001736"/>
    <a:srgbClr val="011128"/>
    <a:srgbClr val="F2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04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F523D-0EA8-42BE-92DD-FEDB51A10CD5}" type="doc">
      <dgm:prSet loTypeId="urn:microsoft.com/office/officeart/2005/8/layout/cycle7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CB5811-722B-4DF6-A58F-C1720D3B592C}">
      <dgm:prSet phldrT="[Text]"/>
      <dgm:spPr/>
      <dgm:t>
        <a:bodyPr/>
        <a:lstStyle/>
        <a:p>
          <a:r>
            <a:rPr lang="en-US" b="1" dirty="0"/>
            <a:t>Data Collection</a:t>
          </a:r>
        </a:p>
      </dgm:t>
    </dgm:pt>
    <dgm:pt modelId="{F464E52A-F019-4DC3-98A0-2070CB7C22B3}" type="parTrans" cxnId="{42243DA6-DC32-4BF0-BA07-57E468D1F720}">
      <dgm:prSet/>
      <dgm:spPr/>
      <dgm:t>
        <a:bodyPr/>
        <a:lstStyle/>
        <a:p>
          <a:endParaRPr lang="en-US"/>
        </a:p>
      </dgm:t>
    </dgm:pt>
    <dgm:pt modelId="{2D37256E-DCDF-48F4-B02A-CE1129DDFE61}" type="sibTrans" cxnId="{42243DA6-DC32-4BF0-BA07-57E468D1F720}">
      <dgm:prSet/>
      <dgm:spPr/>
      <dgm:t>
        <a:bodyPr/>
        <a:lstStyle/>
        <a:p>
          <a:endParaRPr lang="en-US"/>
        </a:p>
      </dgm:t>
    </dgm:pt>
    <dgm:pt modelId="{6E23741D-B2EF-4753-8610-64A0E2A47E2F}">
      <dgm:prSet phldrT="[Text]"/>
      <dgm:spPr/>
      <dgm:t>
        <a:bodyPr/>
        <a:lstStyle/>
        <a:p>
          <a:r>
            <a:rPr lang="en-US" b="1" dirty="0"/>
            <a:t>Data Wrangling</a:t>
          </a:r>
        </a:p>
      </dgm:t>
    </dgm:pt>
    <dgm:pt modelId="{41D256AD-8B50-4142-A940-60D61C8415D8}" type="parTrans" cxnId="{643357F2-F7DB-4E5B-9750-8F40E5BFE330}">
      <dgm:prSet/>
      <dgm:spPr/>
      <dgm:t>
        <a:bodyPr/>
        <a:lstStyle/>
        <a:p>
          <a:endParaRPr lang="en-US"/>
        </a:p>
      </dgm:t>
    </dgm:pt>
    <dgm:pt modelId="{39D3580D-2424-4B70-A3AE-9AE3C299257F}" type="sibTrans" cxnId="{643357F2-F7DB-4E5B-9750-8F40E5BFE330}">
      <dgm:prSet/>
      <dgm:spPr/>
      <dgm:t>
        <a:bodyPr/>
        <a:lstStyle/>
        <a:p>
          <a:endParaRPr lang="en-US"/>
        </a:p>
      </dgm:t>
    </dgm:pt>
    <dgm:pt modelId="{6C0B3DD8-D9C5-4086-B1DD-89BC2D240C7C}">
      <dgm:prSet phldrT="[Text]"/>
      <dgm:spPr/>
      <dgm:t>
        <a:bodyPr/>
        <a:lstStyle/>
        <a:p>
          <a:r>
            <a:rPr lang="en-US" b="1" dirty="0"/>
            <a:t>Exploratory Data Analysis</a:t>
          </a:r>
        </a:p>
      </dgm:t>
    </dgm:pt>
    <dgm:pt modelId="{C1BBB611-AE67-443F-838E-1B6201E8E5A7}" type="parTrans" cxnId="{6FA2B8F2-6D99-4807-835F-EAA100F6D548}">
      <dgm:prSet/>
      <dgm:spPr/>
      <dgm:t>
        <a:bodyPr/>
        <a:lstStyle/>
        <a:p>
          <a:endParaRPr lang="en-US"/>
        </a:p>
      </dgm:t>
    </dgm:pt>
    <dgm:pt modelId="{11B27B92-1BF8-4F4E-8654-C1C23B1B1D2A}" type="sibTrans" cxnId="{6FA2B8F2-6D99-4807-835F-EAA100F6D548}">
      <dgm:prSet/>
      <dgm:spPr/>
      <dgm:t>
        <a:bodyPr/>
        <a:lstStyle/>
        <a:p>
          <a:endParaRPr lang="en-US"/>
        </a:p>
      </dgm:t>
    </dgm:pt>
    <dgm:pt modelId="{988C02B8-D878-4202-9DF8-1483F28E0EAD}">
      <dgm:prSet phldrT="[Text]"/>
      <dgm:spPr/>
      <dgm:t>
        <a:bodyPr/>
        <a:lstStyle/>
        <a:p>
          <a:r>
            <a:rPr lang="en-US" b="1" dirty="0"/>
            <a:t>Feature Selection and Extraction</a:t>
          </a:r>
        </a:p>
      </dgm:t>
    </dgm:pt>
    <dgm:pt modelId="{B849EDCB-25E6-4360-B7DD-48DA21F5B28C}" type="parTrans" cxnId="{C48D1723-4128-4D4A-BDB5-AA6A1D2338B9}">
      <dgm:prSet/>
      <dgm:spPr/>
      <dgm:t>
        <a:bodyPr/>
        <a:lstStyle/>
        <a:p>
          <a:endParaRPr lang="en-US"/>
        </a:p>
      </dgm:t>
    </dgm:pt>
    <dgm:pt modelId="{AF48ECC8-27AA-4433-BC2F-D5864E85B6E1}" type="sibTrans" cxnId="{C48D1723-4128-4D4A-BDB5-AA6A1D2338B9}">
      <dgm:prSet/>
      <dgm:spPr/>
      <dgm:t>
        <a:bodyPr/>
        <a:lstStyle/>
        <a:p>
          <a:endParaRPr lang="en-US"/>
        </a:p>
      </dgm:t>
    </dgm:pt>
    <dgm:pt modelId="{B1E297F3-8B5B-44DC-9B79-5A07ED28A127}">
      <dgm:prSet phldrT="[Text]"/>
      <dgm:spPr/>
      <dgm:t>
        <a:bodyPr/>
        <a:lstStyle/>
        <a:p>
          <a:r>
            <a:rPr lang="en-US" b="1" dirty="0"/>
            <a:t>Model Development</a:t>
          </a:r>
        </a:p>
      </dgm:t>
    </dgm:pt>
    <dgm:pt modelId="{E0755D53-7F8E-481D-8936-E12C3FFAB0F8}" type="parTrans" cxnId="{0DB84EE4-4892-4A7D-BFA5-7FF59384F46F}">
      <dgm:prSet/>
      <dgm:spPr/>
      <dgm:t>
        <a:bodyPr/>
        <a:lstStyle/>
        <a:p>
          <a:endParaRPr lang="en-US"/>
        </a:p>
      </dgm:t>
    </dgm:pt>
    <dgm:pt modelId="{8868B325-5678-4F42-BA81-BDE38E8A2D3D}" type="sibTrans" cxnId="{0DB84EE4-4892-4A7D-BFA5-7FF59384F46F}">
      <dgm:prSet/>
      <dgm:spPr/>
      <dgm:t>
        <a:bodyPr/>
        <a:lstStyle/>
        <a:p>
          <a:endParaRPr lang="en-US"/>
        </a:p>
      </dgm:t>
    </dgm:pt>
    <dgm:pt modelId="{F723F0A0-9F70-4995-9178-3385F9082E96}">
      <dgm:prSet/>
      <dgm:spPr/>
      <dgm:t>
        <a:bodyPr/>
        <a:lstStyle/>
        <a:p>
          <a:r>
            <a:rPr lang="en-US" b="1" dirty="0"/>
            <a:t>Model Evaluation</a:t>
          </a:r>
        </a:p>
      </dgm:t>
    </dgm:pt>
    <dgm:pt modelId="{BD6C1C4B-9E28-4655-A593-9736AB44BCA3}" type="parTrans" cxnId="{CE8811CE-2EB2-4C4B-A953-11E70B95AA04}">
      <dgm:prSet/>
      <dgm:spPr/>
      <dgm:t>
        <a:bodyPr/>
        <a:lstStyle/>
        <a:p>
          <a:endParaRPr lang="en-US"/>
        </a:p>
      </dgm:t>
    </dgm:pt>
    <dgm:pt modelId="{6E244E0E-B719-4049-B2FE-DCBC22DD3D73}" type="sibTrans" cxnId="{CE8811CE-2EB2-4C4B-A953-11E70B95AA04}">
      <dgm:prSet/>
      <dgm:spPr/>
      <dgm:t>
        <a:bodyPr/>
        <a:lstStyle/>
        <a:p>
          <a:endParaRPr lang="en-US"/>
        </a:p>
      </dgm:t>
    </dgm:pt>
    <dgm:pt modelId="{69FA0AB3-DD87-4DEA-94FA-9F4A0A2A256B}" type="pres">
      <dgm:prSet presAssocID="{5B1F523D-0EA8-42BE-92DD-FEDB51A10C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64E8609-04F1-4D79-8C42-FF13266063C0}" type="pres">
      <dgm:prSet presAssocID="{0ECB5811-722B-4DF6-A58F-C1720D3B592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76F7BD-BA11-43EA-A69A-D6584D62C087}" type="pres">
      <dgm:prSet presAssocID="{2D37256E-DCDF-48F4-B02A-CE1129DDFE61}" presName="sibTrans" presStyleLbl="sibTrans2D1" presStyleIdx="0" presStyleCnt="6"/>
      <dgm:spPr/>
      <dgm:t>
        <a:bodyPr/>
        <a:lstStyle/>
        <a:p>
          <a:endParaRPr lang="en-IN"/>
        </a:p>
      </dgm:t>
    </dgm:pt>
    <dgm:pt modelId="{99AB124E-7841-4948-AD67-4EC00016D56B}" type="pres">
      <dgm:prSet presAssocID="{2D37256E-DCDF-48F4-B02A-CE1129DDFE61}" presName="connectorText" presStyleLbl="sibTrans2D1" presStyleIdx="0" presStyleCnt="6"/>
      <dgm:spPr/>
      <dgm:t>
        <a:bodyPr/>
        <a:lstStyle/>
        <a:p>
          <a:endParaRPr lang="en-IN"/>
        </a:p>
      </dgm:t>
    </dgm:pt>
    <dgm:pt modelId="{FD0D746C-3E51-46B4-818B-77E20D474586}" type="pres">
      <dgm:prSet presAssocID="{6E23741D-B2EF-4753-8610-64A0E2A47E2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6F72053-66BD-4ABF-A107-013F93CD097B}" type="pres">
      <dgm:prSet presAssocID="{39D3580D-2424-4B70-A3AE-9AE3C299257F}" presName="sibTrans" presStyleLbl="sibTrans2D1" presStyleIdx="1" presStyleCnt="6"/>
      <dgm:spPr/>
      <dgm:t>
        <a:bodyPr/>
        <a:lstStyle/>
        <a:p>
          <a:endParaRPr lang="en-IN"/>
        </a:p>
      </dgm:t>
    </dgm:pt>
    <dgm:pt modelId="{744ECCE3-8279-46C4-BCD3-1A518D2D5573}" type="pres">
      <dgm:prSet presAssocID="{39D3580D-2424-4B70-A3AE-9AE3C299257F}" presName="connectorText" presStyleLbl="sibTrans2D1" presStyleIdx="1" presStyleCnt="6"/>
      <dgm:spPr/>
      <dgm:t>
        <a:bodyPr/>
        <a:lstStyle/>
        <a:p>
          <a:endParaRPr lang="en-IN"/>
        </a:p>
      </dgm:t>
    </dgm:pt>
    <dgm:pt modelId="{076CBE79-D5D2-4769-96E9-E074D072A447}" type="pres">
      <dgm:prSet presAssocID="{6C0B3DD8-D9C5-4086-B1DD-89BC2D240C7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E62DE34-BEE6-432F-BF6F-1BD55A75B60B}" type="pres">
      <dgm:prSet presAssocID="{11B27B92-1BF8-4F4E-8654-C1C23B1B1D2A}" presName="sibTrans" presStyleLbl="sibTrans2D1" presStyleIdx="2" presStyleCnt="6"/>
      <dgm:spPr/>
      <dgm:t>
        <a:bodyPr/>
        <a:lstStyle/>
        <a:p>
          <a:endParaRPr lang="en-IN"/>
        </a:p>
      </dgm:t>
    </dgm:pt>
    <dgm:pt modelId="{7BBA43D8-EFB7-4AE6-9392-5890BF25BBBF}" type="pres">
      <dgm:prSet presAssocID="{11B27B92-1BF8-4F4E-8654-C1C23B1B1D2A}" presName="connectorText" presStyleLbl="sibTrans2D1" presStyleIdx="2" presStyleCnt="6"/>
      <dgm:spPr/>
      <dgm:t>
        <a:bodyPr/>
        <a:lstStyle/>
        <a:p>
          <a:endParaRPr lang="en-IN"/>
        </a:p>
      </dgm:t>
    </dgm:pt>
    <dgm:pt modelId="{DDC6A9E7-90AD-40FB-87B3-954D40389CFC}" type="pres">
      <dgm:prSet presAssocID="{988C02B8-D878-4202-9DF8-1483F28E0EA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A84CEF-2D1E-4237-B1D8-0E386ECCB30B}" type="pres">
      <dgm:prSet presAssocID="{AF48ECC8-27AA-4433-BC2F-D5864E85B6E1}" presName="sibTrans" presStyleLbl="sibTrans2D1" presStyleIdx="3" presStyleCnt="6"/>
      <dgm:spPr/>
      <dgm:t>
        <a:bodyPr/>
        <a:lstStyle/>
        <a:p>
          <a:endParaRPr lang="en-IN"/>
        </a:p>
      </dgm:t>
    </dgm:pt>
    <dgm:pt modelId="{C3087212-39E0-4141-BA0D-CD515FA98FA7}" type="pres">
      <dgm:prSet presAssocID="{AF48ECC8-27AA-4433-BC2F-D5864E85B6E1}" presName="connectorText" presStyleLbl="sibTrans2D1" presStyleIdx="3" presStyleCnt="6"/>
      <dgm:spPr/>
      <dgm:t>
        <a:bodyPr/>
        <a:lstStyle/>
        <a:p>
          <a:endParaRPr lang="en-IN"/>
        </a:p>
      </dgm:t>
    </dgm:pt>
    <dgm:pt modelId="{79090282-6387-4F67-ACAE-7CFD72C898CD}" type="pres">
      <dgm:prSet presAssocID="{B1E297F3-8B5B-44DC-9B79-5A07ED28A12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4FE0DF-4330-4D8A-B53F-256849A0671B}" type="pres">
      <dgm:prSet presAssocID="{8868B325-5678-4F42-BA81-BDE38E8A2D3D}" presName="sibTrans" presStyleLbl="sibTrans2D1" presStyleIdx="4" presStyleCnt="6"/>
      <dgm:spPr/>
      <dgm:t>
        <a:bodyPr/>
        <a:lstStyle/>
        <a:p>
          <a:endParaRPr lang="en-IN"/>
        </a:p>
      </dgm:t>
    </dgm:pt>
    <dgm:pt modelId="{00DDA97E-B3E3-42E3-B32C-E0D66D641870}" type="pres">
      <dgm:prSet presAssocID="{8868B325-5678-4F42-BA81-BDE38E8A2D3D}" presName="connectorText" presStyleLbl="sibTrans2D1" presStyleIdx="4" presStyleCnt="6"/>
      <dgm:spPr/>
      <dgm:t>
        <a:bodyPr/>
        <a:lstStyle/>
        <a:p>
          <a:endParaRPr lang="en-IN"/>
        </a:p>
      </dgm:t>
    </dgm:pt>
    <dgm:pt modelId="{91EF2DFC-4CF3-4981-97AA-6CA23AA1E6EB}" type="pres">
      <dgm:prSet presAssocID="{F723F0A0-9F70-4995-9178-3385F9082E9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FA568D-3BC5-45A3-8063-F607C20D574A}" type="pres">
      <dgm:prSet presAssocID="{6E244E0E-B719-4049-B2FE-DCBC22DD3D73}" presName="sibTrans" presStyleLbl="sibTrans2D1" presStyleIdx="5" presStyleCnt="6"/>
      <dgm:spPr/>
      <dgm:t>
        <a:bodyPr/>
        <a:lstStyle/>
        <a:p>
          <a:endParaRPr lang="en-IN"/>
        </a:p>
      </dgm:t>
    </dgm:pt>
    <dgm:pt modelId="{F14ADFB6-B084-4AB8-B1B6-4D257C0120CA}" type="pres">
      <dgm:prSet presAssocID="{6E244E0E-B719-4049-B2FE-DCBC22DD3D73}" presName="connectorText" presStyleLbl="sibTrans2D1" presStyleIdx="5" presStyleCnt="6"/>
      <dgm:spPr/>
      <dgm:t>
        <a:bodyPr/>
        <a:lstStyle/>
        <a:p>
          <a:endParaRPr lang="en-IN"/>
        </a:p>
      </dgm:t>
    </dgm:pt>
  </dgm:ptLst>
  <dgm:cxnLst>
    <dgm:cxn modelId="{2E63234C-D72E-4A6B-BD23-892C0584980A}" type="presOf" srcId="{39D3580D-2424-4B70-A3AE-9AE3C299257F}" destId="{744ECCE3-8279-46C4-BCD3-1A518D2D5573}" srcOrd="1" destOrd="0" presId="urn:microsoft.com/office/officeart/2005/8/layout/cycle7"/>
    <dgm:cxn modelId="{1D48E459-E2D6-40BD-8D31-AEE3B2EEA055}" type="presOf" srcId="{B1E297F3-8B5B-44DC-9B79-5A07ED28A127}" destId="{79090282-6387-4F67-ACAE-7CFD72C898CD}" srcOrd="0" destOrd="0" presId="urn:microsoft.com/office/officeart/2005/8/layout/cycle7"/>
    <dgm:cxn modelId="{987CA15A-9D2B-4D3C-88EF-56D012374B36}" type="presOf" srcId="{988C02B8-D878-4202-9DF8-1483F28E0EAD}" destId="{DDC6A9E7-90AD-40FB-87B3-954D40389CFC}" srcOrd="0" destOrd="0" presId="urn:microsoft.com/office/officeart/2005/8/layout/cycle7"/>
    <dgm:cxn modelId="{CE8811CE-2EB2-4C4B-A953-11E70B95AA04}" srcId="{5B1F523D-0EA8-42BE-92DD-FEDB51A10CD5}" destId="{F723F0A0-9F70-4995-9178-3385F9082E96}" srcOrd="5" destOrd="0" parTransId="{BD6C1C4B-9E28-4655-A593-9736AB44BCA3}" sibTransId="{6E244E0E-B719-4049-B2FE-DCBC22DD3D73}"/>
    <dgm:cxn modelId="{3DA03CEB-0153-400A-A4D1-D0AFD4D5DF52}" type="presOf" srcId="{39D3580D-2424-4B70-A3AE-9AE3C299257F}" destId="{F6F72053-66BD-4ABF-A107-013F93CD097B}" srcOrd="0" destOrd="0" presId="urn:microsoft.com/office/officeart/2005/8/layout/cycle7"/>
    <dgm:cxn modelId="{51CCF47E-8DB3-40BB-A4BB-43FBEBBFFD01}" type="presOf" srcId="{6C0B3DD8-D9C5-4086-B1DD-89BC2D240C7C}" destId="{076CBE79-D5D2-4769-96E9-E074D072A447}" srcOrd="0" destOrd="0" presId="urn:microsoft.com/office/officeart/2005/8/layout/cycle7"/>
    <dgm:cxn modelId="{583666AA-4A79-4FD2-BD36-F6DF7B713C4E}" type="presOf" srcId="{2D37256E-DCDF-48F4-B02A-CE1129DDFE61}" destId="{99AB124E-7841-4948-AD67-4EC00016D56B}" srcOrd="1" destOrd="0" presId="urn:microsoft.com/office/officeart/2005/8/layout/cycle7"/>
    <dgm:cxn modelId="{4F506A57-DB00-435F-A8C7-944983B56779}" type="presOf" srcId="{5B1F523D-0EA8-42BE-92DD-FEDB51A10CD5}" destId="{69FA0AB3-DD87-4DEA-94FA-9F4A0A2A256B}" srcOrd="0" destOrd="0" presId="urn:microsoft.com/office/officeart/2005/8/layout/cycle7"/>
    <dgm:cxn modelId="{6FA2B8F2-6D99-4807-835F-EAA100F6D548}" srcId="{5B1F523D-0EA8-42BE-92DD-FEDB51A10CD5}" destId="{6C0B3DD8-D9C5-4086-B1DD-89BC2D240C7C}" srcOrd="2" destOrd="0" parTransId="{C1BBB611-AE67-443F-838E-1B6201E8E5A7}" sibTransId="{11B27B92-1BF8-4F4E-8654-C1C23B1B1D2A}"/>
    <dgm:cxn modelId="{DF29AA6C-37E9-4924-9DA0-59550EE4073F}" type="presOf" srcId="{8868B325-5678-4F42-BA81-BDE38E8A2D3D}" destId="{124FE0DF-4330-4D8A-B53F-256849A0671B}" srcOrd="0" destOrd="0" presId="urn:microsoft.com/office/officeart/2005/8/layout/cycle7"/>
    <dgm:cxn modelId="{D3609B95-666E-4C11-8E96-0F38B97957B7}" type="presOf" srcId="{0ECB5811-722B-4DF6-A58F-C1720D3B592C}" destId="{C64E8609-04F1-4D79-8C42-FF13266063C0}" srcOrd="0" destOrd="0" presId="urn:microsoft.com/office/officeart/2005/8/layout/cycle7"/>
    <dgm:cxn modelId="{C2DA1E27-D939-48EB-83AB-5DD47C9A45CF}" type="presOf" srcId="{11B27B92-1BF8-4F4E-8654-C1C23B1B1D2A}" destId="{7BBA43D8-EFB7-4AE6-9392-5890BF25BBBF}" srcOrd="1" destOrd="0" presId="urn:microsoft.com/office/officeart/2005/8/layout/cycle7"/>
    <dgm:cxn modelId="{90421D21-15D6-4CFC-953A-95A190F10F12}" type="presOf" srcId="{AF48ECC8-27AA-4433-BC2F-D5864E85B6E1}" destId="{8BA84CEF-2D1E-4237-B1D8-0E386ECCB30B}" srcOrd="0" destOrd="0" presId="urn:microsoft.com/office/officeart/2005/8/layout/cycle7"/>
    <dgm:cxn modelId="{C48D1723-4128-4D4A-BDB5-AA6A1D2338B9}" srcId="{5B1F523D-0EA8-42BE-92DD-FEDB51A10CD5}" destId="{988C02B8-D878-4202-9DF8-1483F28E0EAD}" srcOrd="3" destOrd="0" parTransId="{B849EDCB-25E6-4360-B7DD-48DA21F5B28C}" sibTransId="{AF48ECC8-27AA-4433-BC2F-D5864E85B6E1}"/>
    <dgm:cxn modelId="{B3D0ED01-77E2-4A89-B60A-8D2815462ECA}" type="presOf" srcId="{AF48ECC8-27AA-4433-BC2F-D5864E85B6E1}" destId="{C3087212-39E0-4141-BA0D-CD515FA98FA7}" srcOrd="1" destOrd="0" presId="urn:microsoft.com/office/officeart/2005/8/layout/cycle7"/>
    <dgm:cxn modelId="{46076EFC-3EEC-4B93-B56F-3DF67DCDA0BA}" type="presOf" srcId="{6E23741D-B2EF-4753-8610-64A0E2A47E2F}" destId="{FD0D746C-3E51-46B4-818B-77E20D474586}" srcOrd="0" destOrd="0" presId="urn:microsoft.com/office/officeart/2005/8/layout/cycle7"/>
    <dgm:cxn modelId="{CA0E1827-1F69-46E4-A043-327C223BC3C9}" type="presOf" srcId="{F723F0A0-9F70-4995-9178-3385F9082E96}" destId="{91EF2DFC-4CF3-4981-97AA-6CA23AA1E6EB}" srcOrd="0" destOrd="0" presId="urn:microsoft.com/office/officeart/2005/8/layout/cycle7"/>
    <dgm:cxn modelId="{4710B01F-B59A-4FE8-B3B2-4DC66F6F9F63}" type="presOf" srcId="{8868B325-5678-4F42-BA81-BDE38E8A2D3D}" destId="{00DDA97E-B3E3-42E3-B32C-E0D66D641870}" srcOrd="1" destOrd="0" presId="urn:microsoft.com/office/officeart/2005/8/layout/cycle7"/>
    <dgm:cxn modelId="{42243DA6-DC32-4BF0-BA07-57E468D1F720}" srcId="{5B1F523D-0EA8-42BE-92DD-FEDB51A10CD5}" destId="{0ECB5811-722B-4DF6-A58F-C1720D3B592C}" srcOrd="0" destOrd="0" parTransId="{F464E52A-F019-4DC3-98A0-2070CB7C22B3}" sibTransId="{2D37256E-DCDF-48F4-B02A-CE1129DDFE61}"/>
    <dgm:cxn modelId="{F0AE86E0-A606-42D7-8F2C-4EFEE6CC7A42}" type="presOf" srcId="{11B27B92-1BF8-4F4E-8654-C1C23B1B1D2A}" destId="{AE62DE34-BEE6-432F-BF6F-1BD55A75B60B}" srcOrd="0" destOrd="0" presId="urn:microsoft.com/office/officeart/2005/8/layout/cycle7"/>
    <dgm:cxn modelId="{AE39767C-8FF3-4C30-9AFE-A15AFFE4C1F7}" type="presOf" srcId="{6E244E0E-B719-4049-B2FE-DCBC22DD3D73}" destId="{D8FA568D-3BC5-45A3-8063-F607C20D574A}" srcOrd="0" destOrd="0" presId="urn:microsoft.com/office/officeart/2005/8/layout/cycle7"/>
    <dgm:cxn modelId="{383767EE-0C86-47D5-A635-EB61B695B779}" type="presOf" srcId="{2D37256E-DCDF-48F4-B02A-CE1129DDFE61}" destId="{FE76F7BD-BA11-43EA-A69A-D6584D62C087}" srcOrd="0" destOrd="0" presId="urn:microsoft.com/office/officeart/2005/8/layout/cycle7"/>
    <dgm:cxn modelId="{0DB84EE4-4892-4A7D-BFA5-7FF59384F46F}" srcId="{5B1F523D-0EA8-42BE-92DD-FEDB51A10CD5}" destId="{B1E297F3-8B5B-44DC-9B79-5A07ED28A127}" srcOrd="4" destOrd="0" parTransId="{E0755D53-7F8E-481D-8936-E12C3FFAB0F8}" sibTransId="{8868B325-5678-4F42-BA81-BDE38E8A2D3D}"/>
    <dgm:cxn modelId="{643357F2-F7DB-4E5B-9750-8F40E5BFE330}" srcId="{5B1F523D-0EA8-42BE-92DD-FEDB51A10CD5}" destId="{6E23741D-B2EF-4753-8610-64A0E2A47E2F}" srcOrd="1" destOrd="0" parTransId="{41D256AD-8B50-4142-A940-60D61C8415D8}" sibTransId="{39D3580D-2424-4B70-A3AE-9AE3C299257F}"/>
    <dgm:cxn modelId="{D2CD975E-6E30-4801-AC46-774EA7E34C75}" type="presOf" srcId="{6E244E0E-B719-4049-B2FE-DCBC22DD3D73}" destId="{F14ADFB6-B084-4AB8-B1B6-4D257C0120CA}" srcOrd="1" destOrd="0" presId="urn:microsoft.com/office/officeart/2005/8/layout/cycle7"/>
    <dgm:cxn modelId="{5F24F9B7-8474-4440-8DA8-247B557D7E3C}" type="presParOf" srcId="{69FA0AB3-DD87-4DEA-94FA-9F4A0A2A256B}" destId="{C64E8609-04F1-4D79-8C42-FF13266063C0}" srcOrd="0" destOrd="0" presId="urn:microsoft.com/office/officeart/2005/8/layout/cycle7"/>
    <dgm:cxn modelId="{E5D32F93-D933-49B9-86C7-60488A8A5774}" type="presParOf" srcId="{69FA0AB3-DD87-4DEA-94FA-9F4A0A2A256B}" destId="{FE76F7BD-BA11-43EA-A69A-D6584D62C087}" srcOrd="1" destOrd="0" presId="urn:microsoft.com/office/officeart/2005/8/layout/cycle7"/>
    <dgm:cxn modelId="{A9052FB3-A3ED-46BA-A714-C414E8C130D0}" type="presParOf" srcId="{FE76F7BD-BA11-43EA-A69A-D6584D62C087}" destId="{99AB124E-7841-4948-AD67-4EC00016D56B}" srcOrd="0" destOrd="0" presId="urn:microsoft.com/office/officeart/2005/8/layout/cycle7"/>
    <dgm:cxn modelId="{1FCCA8AA-F6AF-4A18-A4F7-332869421483}" type="presParOf" srcId="{69FA0AB3-DD87-4DEA-94FA-9F4A0A2A256B}" destId="{FD0D746C-3E51-46B4-818B-77E20D474586}" srcOrd="2" destOrd="0" presId="urn:microsoft.com/office/officeart/2005/8/layout/cycle7"/>
    <dgm:cxn modelId="{C87F4D2D-05E1-4FE3-9AC6-401241AC21AF}" type="presParOf" srcId="{69FA0AB3-DD87-4DEA-94FA-9F4A0A2A256B}" destId="{F6F72053-66BD-4ABF-A107-013F93CD097B}" srcOrd="3" destOrd="0" presId="urn:microsoft.com/office/officeart/2005/8/layout/cycle7"/>
    <dgm:cxn modelId="{1C502659-2D22-4131-9BCD-8358269E44DD}" type="presParOf" srcId="{F6F72053-66BD-4ABF-A107-013F93CD097B}" destId="{744ECCE3-8279-46C4-BCD3-1A518D2D5573}" srcOrd="0" destOrd="0" presId="urn:microsoft.com/office/officeart/2005/8/layout/cycle7"/>
    <dgm:cxn modelId="{1C420EE1-BF95-44B4-A3FA-704B38889AF6}" type="presParOf" srcId="{69FA0AB3-DD87-4DEA-94FA-9F4A0A2A256B}" destId="{076CBE79-D5D2-4769-96E9-E074D072A447}" srcOrd="4" destOrd="0" presId="urn:microsoft.com/office/officeart/2005/8/layout/cycle7"/>
    <dgm:cxn modelId="{9CBF38A9-2AAE-4DE1-895A-C780B372B425}" type="presParOf" srcId="{69FA0AB3-DD87-4DEA-94FA-9F4A0A2A256B}" destId="{AE62DE34-BEE6-432F-BF6F-1BD55A75B60B}" srcOrd="5" destOrd="0" presId="urn:microsoft.com/office/officeart/2005/8/layout/cycle7"/>
    <dgm:cxn modelId="{1821A153-DC76-473D-A3B4-E92BB61A187B}" type="presParOf" srcId="{AE62DE34-BEE6-432F-BF6F-1BD55A75B60B}" destId="{7BBA43D8-EFB7-4AE6-9392-5890BF25BBBF}" srcOrd="0" destOrd="0" presId="urn:microsoft.com/office/officeart/2005/8/layout/cycle7"/>
    <dgm:cxn modelId="{9591F8F7-F658-40FE-A66E-3625CA84A382}" type="presParOf" srcId="{69FA0AB3-DD87-4DEA-94FA-9F4A0A2A256B}" destId="{DDC6A9E7-90AD-40FB-87B3-954D40389CFC}" srcOrd="6" destOrd="0" presId="urn:microsoft.com/office/officeart/2005/8/layout/cycle7"/>
    <dgm:cxn modelId="{6589BB13-B1CB-43EA-ACF5-66957E74D0AB}" type="presParOf" srcId="{69FA0AB3-DD87-4DEA-94FA-9F4A0A2A256B}" destId="{8BA84CEF-2D1E-4237-B1D8-0E386ECCB30B}" srcOrd="7" destOrd="0" presId="urn:microsoft.com/office/officeart/2005/8/layout/cycle7"/>
    <dgm:cxn modelId="{4F19642F-9630-49B6-B639-10F8F0FB3084}" type="presParOf" srcId="{8BA84CEF-2D1E-4237-B1D8-0E386ECCB30B}" destId="{C3087212-39E0-4141-BA0D-CD515FA98FA7}" srcOrd="0" destOrd="0" presId="urn:microsoft.com/office/officeart/2005/8/layout/cycle7"/>
    <dgm:cxn modelId="{7A9543DA-EDC3-4B83-B0B3-FDA6A313AF3A}" type="presParOf" srcId="{69FA0AB3-DD87-4DEA-94FA-9F4A0A2A256B}" destId="{79090282-6387-4F67-ACAE-7CFD72C898CD}" srcOrd="8" destOrd="0" presId="urn:microsoft.com/office/officeart/2005/8/layout/cycle7"/>
    <dgm:cxn modelId="{E23F2B62-AD4D-4DFA-A42E-C0DC12857B32}" type="presParOf" srcId="{69FA0AB3-DD87-4DEA-94FA-9F4A0A2A256B}" destId="{124FE0DF-4330-4D8A-B53F-256849A0671B}" srcOrd="9" destOrd="0" presId="urn:microsoft.com/office/officeart/2005/8/layout/cycle7"/>
    <dgm:cxn modelId="{892FB803-B144-4403-930C-B369FDDE5EB9}" type="presParOf" srcId="{124FE0DF-4330-4D8A-B53F-256849A0671B}" destId="{00DDA97E-B3E3-42E3-B32C-E0D66D641870}" srcOrd="0" destOrd="0" presId="urn:microsoft.com/office/officeart/2005/8/layout/cycle7"/>
    <dgm:cxn modelId="{C5A5D4AF-7B1F-489E-A6F2-6F07C406501D}" type="presParOf" srcId="{69FA0AB3-DD87-4DEA-94FA-9F4A0A2A256B}" destId="{91EF2DFC-4CF3-4981-97AA-6CA23AA1E6EB}" srcOrd="10" destOrd="0" presId="urn:microsoft.com/office/officeart/2005/8/layout/cycle7"/>
    <dgm:cxn modelId="{A4086063-6F15-4EB7-90D1-02D2106E8548}" type="presParOf" srcId="{69FA0AB3-DD87-4DEA-94FA-9F4A0A2A256B}" destId="{D8FA568D-3BC5-45A3-8063-F607C20D574A}" srcOrd="11" destOrd="0" presId="urn:microsoft.com/office/officeart/2005/8/layout/cycle7"/>
    <dgm:cxn modelId="{5F587218-E889-420D-9E00-6BBC0F815243}" type="presParOf" srcId="{D8FA568D-3BC5-45A3-8063-F607C20D574A}" destId="{F14ADFB6-B084-4AB8-B1B6-4D257C0120C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E8609-04F1-4D79-8C42-FF13266063C0}">
      <dsp:nvSpPr>
        <dsp:cNvPr id="0" name=""/>
        <dsp:cNvSpPr/>
      </dsp:nvSpPr>
      <dsp:spPr>
        <a:xfrm>
          <a:off x="4990254" y="3709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Data Collection</a:t>
          </a:r>
        </a:p>
      </dsp:txBody>
      <dsp:txXfrm>
        <a:off x="5014316" y="27771"/>
        <a:ext cx="1594956" cy="773416"/>
      </dsp:txXfrm>
    </dsp:sp>
    <dsp:sp modelId="{FE76F7BD-BA11-43EA-A69A-D6584D62C087}">
      <dsp:nvSpPr>
        <dsp:cNvPr id="0" name=""/>
        <dsp:cNvSpPr/>
      </dsp:nvSpPr>
      <dsp:spPr>
        <a:xfrm rot="1800000">
          <a:off x="6558550" y="948654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644812" y="1006162"/>
        <a:ext cx="682436" cy="172523"/>
      </dsp:txXfrm>
    </dsp:sp>
    <dsp:sp modelId="{FD0D746C-3E51-46B4-818B-77E20D474586}">
      <dsp:nvSpPr>
        <dsp:cNvPr id="0" name=""/>
        <dsp:cNvSpPr/>
      </dsp:nvSpPr>
      <dsp:spPr>
        <a:xfrm>
          <a:off x="7338725" y="1359599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Data Wrangling</a:t>
          </a:r>
        </a:p>
      </dsp:txBody>
      <dsp:txXfrm>
        <a:off x="7362787" y="1383661"/>
        <a:ext cx="1594956" cy="773416"/>
      </dsp:txXfrm>
    </dsp:sp>
    <dsp:sp modelId="{F6F72053-66BD-4ABF-A107-013F93CD097B}">
      <dsp:nvSpPr>
        <dsp:cNvPr id="0" name=""/>
        <dsp:cNvSpPr/>
      </dsp:nvSpPr>
      <dsp:spPr>
        <a:xfrm rot="5400000">
          <a:off x="7732786" y="2982490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7819048" y="3039998"/>
        <a:ext cx="682436" cy="172523"/>
      </dsp:txXfrm>
    </dsp:sp>
    <dsp:sp modelId="{076CBE79-D5D2-4769-96E9-E074D072A447}">
      <dsp:nvSpPr>
        <dsp:cNvPr id="0" name=""/>
        <dsp:cNvSpPr/>
      </dsp:nvSpPr>
      <dsp:spPr>
        <a:xfrm>
          <a:off x="7338725" y="4071380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Exploratory Data Analysis</a:t>
          </a:r>
        </a:p>
      </dsp:txBody>
      <dsp:txXfrm>
        <a:off x="7362787" y="4095442"/>
        <a:ext cx="1594956" cy="773416"/>
      </dsp:txXfrm>
    </dsp:sp>
    <dsp:sp modelId="{AE62DE34-BEE6-432F-BF6F-1BD55A75B60B}">
      <dsp:nvSpPr>
        <dsp:cNvPr id="0" name=""/>
        <dsp:cNvSpPr/>
      </dsp:nvSpPr>
      <dsp:spPr>
        <a:xfrm rot="9000000">
          <a:off x="6558550" y="5016326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6644812" y="5073834"/>
        <a:ext cx="682436" cy="172523"/>
      </dsp:txXfrm>
    </dsp:sp>
    <dsp:sp modelId="{DDC6A9E7-90AD-40FB-87B3-954D40389CFC}">
      <dsp:nvSpPr>
        <dsp:cNvPr id="0" name=""/>
        <dsp:cNvSpPr/>
      </dsp:nvSpPr>
      <dsp:spPr>
        <a:xfrm>
          <a:off x="4990254" y="5427270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Feature Selection and Extraction</a:t>
          </a:r>
        </a:p>
      </dsp:txBody>
      <dsp:txXfrm>
        <a:off x="5014316" y="5451332"/>
        <a:ext cx="1594956" cy="773416"/>
      </dsp:txXfrm>
    </dsp:sp>
    <dsp:sp modelId="{8BA84CEF-2D1E-4237-B1D8-0E386ECCB30B}">
      <dsp:nvSpPr>
        <dsp:cNvPr id="0" name=""/>
        <dsp:cNvSpPr/>
      </dsp:nvSpPr>
      <dsp:spPr>
        <a:xfrm rot="12600000">
          <a:off x="4210079" y="5016326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296341" y="5073834"/>
        <a:ext cx="682436" cy="172523"/>
      </dsp:txXfrm>
    </dsp:sp>
    <dsp:sp modelId="{79090282-6387-4F67-ACAE-7CFD72C898CD}">
      <dsp:nvSpPr>
        <dsp:cNvPr id="0" name=""/>
        <dsp:cNvSpPr/>
      </dsp:nvSpPr>
      <dsp:spPr>
        <a:xfrm>
          <a:off x="2641783" y="4071380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Model Development</a:t>
          </a:r>
        </a:p>
      </dsp:txBody>
      <dsp:txXfrm>
        <a:off x="2665845" y="4095442"/>
        <a:ext cx="1594956" cy="773416"/>
      </dsp:txXfrm>
    </dsp:sp>
    <dsp:sp modelId="{124FE0DF-4330-4D8A-B53F-256849A0671B}">
      <dsp:nvSpPr>
        <dsp:cNvPr id="0" name=""/>
        <dsp:cNvSpPr/>
      </dsp:nvSpPr>
      <dsp:spPr>
        <a:xfrm rot="16200000">
          <a:off x="3035843" y="2982490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122105" y="3039998"/>
        <a:ext cx="682436" cy="172523"/>
      </dsp:txXfrm>
    </dsp:sp>
    <dsp:sp modelId="{91EF2DFC-4CF3-4981-97AA-6CA23AA1E6EB}">
      <dsp:nvSpPr>
        <dsp:cNvPr id="0" name=""/>
        <dsp:cNvSpPr/>
      </dsp:nvSpPr>
      <dsp:spPr>
        <a:xfrm>
          <a:off x="2641783" y="1359599"/>
          <a:ext cx="1643080" cy="82154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Model Evaluation</a:t>
          </a:r>
        </a:p>
      </dsp:txBody>
      <dsp:txXfrm>
        <a:off x="2665845" y="1383661"/>
        <a:ext cx="1594956" cy="773416"/>
      </dsp:txXfrm>
    </dsp:sp>
    <dsp:sp modelId="{D8FA568D-3BC5-45A3-8063-F607C20D574A}">
      <dsp:nvSpPr>
        <dsp:cNvPr id="0" name=""/>
        <dsp:cNvSpPr/>
      </dsp:nvSpPr>
      <dsp:spPr>
        <a:xfrm rot="19800000">
          <a:off x="4210079" y="948654"/>
          <a:ext cx="854960" cy="28753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296341" y="1006162"/>
        <a:ext cx="682436" cy="172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238E8-6BF0-4286-A3B6-BDF50A22511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0279D-1505-4734-AFDA-4D6115DE0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556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DF6F-1A3A-48CF-AACB-9F190448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E8635-67EA-4675-9C6D-1043793A2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FC3FA-6940-4A5F-AFC8-5B35758F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8073-4A14-40A3-ADFC-3CC0D0F1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BA192-4CA2-4B60-9CD8-D28322C0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70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406D-EF8B-41CE-8C65-E8239558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DA149-3199-411F-9AF0-D727ADE5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4DE63-6CC2-4CAD-BCBD-A90E48C4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810A-84ED-4123-A3CC-2C32CA88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6045-733B-4C04-967F-7DF0DECE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4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92791-9185-4E73-8D6C-33FB8C227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494B6-0FE7-464F-BF9F-8832444B6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7C851-3504-42F4-9EAB-6C6E77AC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24354-B4A9-432A-B756-13A82194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DF1D5-C1D2-49D6-B1D0-1E7A048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57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AA41-0D6F-4552-B532-1F53DBFD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9F9B-1836-4AC1-B6D1-E5633FF39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5F1EB-F7AD-46FE-8C1A-D8325B1D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1BE9-2F26-4B74-842D-A6D80707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D5F4-3B89-4FC0-A10A-134C970A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22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CFA9-7188-4840-919C-D1A674EC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A7F7-20A2-4853-BE2E-915FDFF3F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13163-9997-4EC6-B796-9EF54E81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FEA26-F910-4899-A368-F4B1734D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22974-4D1B-4447-A653-CB85C3BD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5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B68C-403D-40B9-86C2-A716A48F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7686-659B-4997-9696-5C421A39C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76F3-472D-4F02-8996-5CDFEE2A7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6E026-3F08-464C-9E47-D8B2B503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AA58-8710-4BB3-98EF-A582E3DD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99D99-01D7-4CE9-8AE6-E1F84A1F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9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6467-554C-48D4-87B0-542DF4A8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29C9-2D30-4682-B2F1-76600DD0D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3CAB1-91CA-42A3-8BAE-0A238BEC0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0D52D-1C5F-4D06-857B-B70A75E2F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1BB89-9F5C-46AD-8033-559DF945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9D009-FEE4-4B55-B967-4E198A5F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B732E-AE9E-4AD0-AC93-2406DB0C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8EDE8-4E42-4227-B176-D776B37D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83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9137-2BF1-404C-8440-9E4BA0C2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D4AA3-CD08-4EDC-A136-9481B066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DB207-C7BF-46EA-A49D-65B7850B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013F2-D4E7-4C41-BDA2-48C98885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79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116AC-BB75-4929-BD44-587EA770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A3C7E-E5A5-40A7-B358-9CAF1C09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2425-D394-400D-8B6F-BCBEB4F9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04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C5D6-6DA1-4E13-A4B3-3AF41A55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9B8B2-3888-4A27-A121-E3B6E7C7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FB34C-DCF8-4A05-98BE-F8C6BF58A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20845-8106-4E6A-BFA6-ACC103CF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12554-2C76-4C65-AFD2-946AB1AF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E666-2B7D-4FA0-A788-4888B5EE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7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3A0B-CA97-4934-B80C-A9BC3244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83845-767B-4A1C-BEE0-B3968F7A9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5B034-7E4E-489A-96FC-AC7B3248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5A279-D6C3-4704-A55D-F87DD419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2AF01-B8CC-4801-85EF-1773C761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8BC31-CAFD-4C69-A0DF-0084B0DD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52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12F7-6B1A-4546-8BAE-4DF37481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E43B1-9E2C-46FC-B311-2223BF812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5C44-3213-4DE0-8DE8-C7F4D7437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321A3-F481-48C5-8B35-73A5F85EB9F4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68831-1036-4EF1-B7BB-D29397782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ADFCD-46CA-4EDC-A128-9C078C792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D27B3-B754-474C-8BAA-1C60E89F84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55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-1504" y="0"/>
            <a:ext cx="12191980" cy="6866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9115" y="493121"/>
            <a:ext cx="40177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2"/>
                </a:solidFill>
                <a:latin typeface="Baskerville Old Face" panose="02020602080505020303" pitchFamily="18" charset="0"/>
              </a:rPr>
              <a:t>Comparative Analysis of ML Algorithms in Drought Prediction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92282" y="5768441"/>
            <a:ext cx="25247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>
                <a:solidFill>
                  <a:schemeClr val="bg2"/>
                </a:solidFill>
              </a:rPr>
              <a:t>- </a:t>
            </a:r>
            <a:r>
              <a:rPr lang="en-IN" sz="2600" dirty="0" err="1">
                <a:solidFill>
                  <a:schemeClr val="bg2"/>
                </a:solidFill>
              </a:rPr>
              <a:t>Dr.</a:t>
            </a:r>
            <a:r>
              <a:rPr lang="en-IN" sz="2600" dirty="0">
                <a:solidFill>
                  <a:schemeClr val="bg2"/>
                </a:solidFill>
              </a:rPr>
              <a:t> </a:t>
            </a:r>
            <a:r>
              <a:rPr lang="en-IN" sz="2600" dirty="0" err="1">
                <a:solidFill>
                  <a:schemeClr val="bg2"/>
                </a:solidFill>
              </a:rPr>
              <a:t>Arindam</a:t>
            </a:r>
            <a:r>
              <a:rPr lang="en-IN" sz="2600" dirty="0">
                <a:solidFill>
                  <a:schemeClr val="bg2"/>
                </a:solidFill>
              </a:rPr>
              <a:t> Giri</a:t>
            </a:r>
          </a:p>
          <a:p>
            <a:pPr algn="ctr"/>
            <a:r>
              <a:rPr lang="en-IN" sz="2600" dirty="0">
                <a:solidFill>
                  <a:schemeClr val="bg2"/>
                </a:solidFill>
              </a:rPr>
              <a:t> (Mentor)</a:t>
            </a:r>
          </a:p>
        </p:txBody>
      </p:sp>
    </p:spTree>
    <p:extLst>
      <p:ext uri="{BB962C8B-B14F-4D97-AF65-F5344CB8AC3E}">
        <p14:creationId xmlns:p14="http://schemas.microsoft.com/office/powerpoint/2010/main" val="280573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Features Selected For Model Development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17867444"/>
              </p:ext>
            </p:extLst>
          </p:nvPr>
        </p:nvGraphicFramePr>
        <p:xfrm>
          <a:off x="838200" y="1825625"/>
          <a:ext cx="5181600" cy="448127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60446254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787541169"/>
                    </a:ext>
                  </a:extLst>
                </a:gridCol>
              </a:tblGrid>
              <a:tr h="537223">
                <a:tc>
                  <a:txBody>
                    <a:bodyPr/>
                    <a:lstStyle/>
                    <a:p>
                      <a:pPr fontAlgn="ctr"/>
                      <a:r>
                        <a:rPr lang="en-IN" sz="1800" dirty="0">
                          <a:effectLst/>
                        </a:rPr>
                        <a:t>Indicator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800" dirty="0">
                          <a:effectLst/>
                        </a:rPr>
                        <a:t>Description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052638540"/>
                  </a:ext>
                </a:extLst>
              </a:tr>
              <a:tr h="600425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year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Specifies the year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39191672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QV2M.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Specific Humidity at 2 Meters (g/kg)</a:t>
                      </a:r>
                      <a:endParaRPr lang="en-US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935267425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T2M_RANGE.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Temperature Range at 2 Meters (C)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79997780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WS10M.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Wind Speed at 10 Meters (m/s)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47901907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T2M.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Temperature at 2 Meters (C)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120994083"/>
                  </a:ext>
                </a:extLst>
              </a:tr>
              <a:tr h="600425"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day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Specifies the day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188205019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T2M_MAX.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Maximum Temperature at 2 Meters (C)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247262811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WS50M.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Wind Speed at 50 Meters (m/s)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702732408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8388499"/>
              </p:ext>
            </p:extLst>
          </p:nvPr>
        </p:nvGraphicFramePr>
        <p:xfrm>
          <a:off x="6172200" y="1825625"/>
          <a:ext cx="5181600" cy="452857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82572333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478046900"/>
                    </a:ext>
                  </a:extLst>
                </a:gridCol>
              </a:tblGrid>
              <a:tr h="497014">
                <a:tc>
                  <a:txBody>
                    <a:bodyPr/>
                    <a:lstStyle/>
                    <a:p>
                      <a:r>
                        <a:rPr lang="en-IN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74529"/>
                  </a:ext>
                </a:extLst>
              </a:tr>
              <a:tr h="597773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WS50M_RANGE.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>
                          <a:effectLst/>
                        </a:rPr>
                        <a:t>Wind Speed Range at 50 Meters (m/s)</a:t>
                      </a:r>
                      <a:endParaRPr lang="en-US" sz="12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889652397"/>
                  </a:ext>
                </a:extLst>
              </a:tr>
              <a:tr h="597773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WS50M_MAX.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Maximum Wind Speed at 50 Meters (m/s)</a:t>
                      </a:r>
                      <a:endParaRPr lang="en-US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134994772"/>
                  </a:ext>
                </a:extLst>
              </a:tr>
              <a:tr h="597773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WS10M_RANGE.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Wind Speed Range at 10 Meters (m/s)</a:t>
                      </a:r>
                      <a:endParaRPr lang="en-US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609183678"/>
                  </a:ext>
                </a:extLst>
              </a:tr>
              <a:tr h="531055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PS.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Surface Pressure (</a:t>
                      </a:r>
                      <a:r>
                        <a:rPr lang="en-IN" sz="1200" b="1" dirty="0" err="1">
                          <a:effectLst/>
                        </a:rPr>
                        <a:t>kPa</a:t>
                      </a:r>
                      <a:r>
                        <a:rPr lang="en-IN" sz="1200" b="1" dirty="0">
                          <a:effectLst/>
                        </a:rPr>
                        <a:t>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393109201"/>
                  </a:ext>
                </a:extLst>
              </a:tr>
              <a:tr h="531055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T2MDEW.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Dew/Frost Point at 2 Meters (C)</a:t>
                      </a:r>
                      <a:endParaRPr lang="en-US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109455298"/>
                  </a:ext>
                </a:extLst>
              </a:tr>
              <a:tr h="597773"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T2M_MIN.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200" b="1" dirty="0">
                          <a:effectLst/>
                        </a:rPr>
                        <a:t>Minimum Temperature at 2 Meters (C)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816131687"/>
                  </a:ext>
                </a:extLst>
              </a:tr>
              <a:tr h="53105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dirty="0">
                          <a:effectLst/>
                        </a:rPr>
                        <a:t>TS.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dirty="0">
                          <a:effectLst/>
                        </a:rPr>
                        <a:t>Earth Skin Temperature (C)</a:t>
                      </a:r>
                      <a:endParaRPr lang="en-IN" sz="12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82722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58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BC61D-40D7-582D-989D-A8C003345499}"/>
              </a:ext>
            </a:extLst>
          </p:cNvPr>
          <p:cNvSpPr txBox="1"/>
          <p:nvPr/>
        </p:nvSpPr>
        <p:spPr>
          <a:xfrm>
            <a:off x="3004049" y="139959"/>
            <a:ext cx="65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</a:rPr>
              <a:t>Metrics For Performance Analysis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75128-37E1-CCD8-896B-82DB2C9FC5F8}"/>
                  </a:ext>
                </a:extLst>
              </p:cNvPr>
              <p:cNvSpPr txBox="1"/>
              <p:nvPr/>
            </p:nvSpPr>
            <p:spPr>
              <a:xfrm>
                <a:off x="3394842" y="926249"/>
                <a:ext cx="5812971" cy="2521268"/>
              </a:xfrm>
              <a:prstGeom prst="rect">
                <a:avLst/>
              </a:prstGeom>
              <a:solidFill>
                <a:srgbClr val="011128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Recall, also known as sensitivity or true positive rate, is the ratio of correctly predicted positive observations to the all observations in the actual class. It is calculated as: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Negatives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Recall answers the question: What proportion of actual positives was identified correctly?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75128-37E1-CCD8-896B-82DB2C9FC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42" y="926249"/>
                <a:ext cx="5812971" cy="2521268"/>
              </a:xfrm>
              <a:prstGeom prst="rect">
                <a:avLst/>
              </a:prstGeom>
              <a:blipFill>
                <a:blip r:embed="rId3"/>
                <a:stretch>
                  <a:fillRect l="-944" t="-1449" b="-33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63BEA-5FBE-BDAD-CFF2-A61F07A55867}"/>
                  </a:ext>
                </a:extLst>
              </p:cNvPr>
              <p:cNvSpPr txBox="1"/>
              <p:nvPr/>
            </p:nvSpPr>
            <p:spPr>
              <a:xfrm>
                <a:off x="3394841" y="3689748"/>
                <a:ext cx="5812971" cy="2798267"/>
              </a:xfrm>
              <a:prstGeom prst="rect">
                <a:avLst/>
              </a:prstGeom>
              <a:solidFill>
                <a:srgbClr val="011128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Precision, also known as positive predictive value, is the ratio of correctly predicted positive observations to the total predicted positive observations. It is calculated as: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l"/>
                <a:endParaRPr lang="en-US" dirty="0">
                  <a:solidFill>
                    <a:schemeClr val="bg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Precision answers the question: What proportion of positive identifications was actually correct?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963BEA-5FBE-BDAD-CFF2-A61F07A5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41" y="3689748"/>
                <a:ext cx="5812971" cy="2798267"/>
              </a:xfrm>
              <a:prstGeom prst="rect">
                <a:avLst/>
              </a:prstGeom>
              <a:blipFill>
                <a:blip r:embed="rId4"/>
                <a:stretch>
                  <a:fillRect l="-944" t="-1089" r="-1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2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BC61D-40D7-582D-989D-A8C003345499}"/>
              </a:ext>
            </a:extLst>
          </p:cNvPr>
          <p:cNvSpPr txBox="1"/>
          <p:nvPr/>
        </p:nvSpPr>
        <p:spPr>
          <a:xfrm>
            <a:off x="3004049" y="139959"/>
            <a:ext cx="65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</a:rPr>
              <a:t>Metrics For Performance Analysis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59B3F6-43B2-C1F3-570C-81DC64C32EBA}"/>
                  </a:ext>
                </a:extLst>
              </p:cNvPr>
              <p:cNvSpPr txBox="1"/>
              <p:nvPr/>
            </p:nvSpPr>
            <p:spPr>
              <a:xfrm>
                <a:off x="3284376" y="1039218"/>
                <a:ext cx="5812971" cy="2487669"/>
              </a:xfrm>
              <a:prstGeom prst="rect">
                <a:avLst/>
              </a:prstGeom>
              <a:solidFill>
                <a:srgbClr val="011128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Accuracy is the ratio of correctly predicted observations to the total observations. It is the most intuitive performance measure and is calculated as: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Negatives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Observations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​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Accuracy answers the question: What proportion of the total observations were correctly predicted?</a:t>
                </a:r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59B3F6-43B2-C1F3-570C-81DC64C32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76" y="1039218"/>
                <a:ext cx="5812971" cy="2487669"/>
              </a:xfrm>
              <a:prstGeom prst="rect">
                <a:avLst/>
              </a:prstGeom>
              <a:blipFill>
                <a:blip r:embed="rId3"/>
                <a:stretch>
                  <a:fillRect l="-944" t="-1222" b="-26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36791-39B8-B123-4BAD-B14D924DF841}"/>
                  </a:ext>
                </a:extLst>
              </p:cNvPr>
              <p:cNvSpPr txBox="1"/>
              <p:nvPr/>
            </p:nvSpPr>
            <p:spPr>
              <a:xfrm>
                <a:off x="3284376" y="3810366"/>
                <a:ext cx="5812971" cy="2762872"/>
              </a:xfrm>
              <a:prstGeom prst="rect">
                <a:avLst/>
              </a:prstGeom>
              <a:solidFill>
                <a:srgbClr val="01112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F1 Score is the weighted average of Precision and Recall. It is especially useful when the class distribution is imbalanced. The F1 Score is calculated as: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IN" dirty="0">
                    <a:solidFill>
                      <a:schemeClr val="bg1"/>
                    </a:solidFill>
                  </a:rPr>
                  <a:t>F1 Score = 2 ×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​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Recal</m:t>
                        </m:r>
                        <m:r>
                          <m:rPr>
                            <m:nor/>
                          </m:rPr>
                          <a:rPr lang="en-US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</m:oMath>
                </a14:m>
                <a:endParaRPr lang="en-IN" dirty="0">
                  <a:solidFill>
                    <a:schemeClr val="bg1"/>
                  </a:solidFill>
                </a:endParaRPr>
              </a:p>
              <a:p>
                <a:endParaRPr lang="en-IN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F1 Score takes both false positives and false negatives into account. It is a good measure to use if you need to balance precision and recall.</a:t>
                </a:r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36791-39B8-B123-4BAD-B14D924D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76" y="3810366"/>
                <a:ext cx="5812971" cy="2762872"/>
              </a:xfrm>
              <a:prstGeom prst="rect">
                <a:avLst/>
              </a:prstGeom>
              <a:blipFill>
                <a:blip r:embed="rId4"/>
                <a:stretch>
                  <a:fillRect l="-944" t="-1104" r="-1469" b="-26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96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88231" y="247207"/>
            <a:ext cx="5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K-Nearest </a:t>
            </a:r>
            <a:r>
              <a:rPr lang="en-IN" sz="3200" u="sng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Neighbors</a:t>
            </a:r>
            <a:r>
              <a:rPr lang="en-IN" sz="32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(KNN)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9" y="2321108"/>
            <a:ext cx="4999511" cy="3960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6260" y="982142"/>
            <a:ext cx="5462649" cy="1226668"/>
          </a:xfrm>
          <a:prstGeom prst="rect">
            <a:avLst/>
          </a:prstGeom>
          <a:solidFill>
            <a:srgbClr val="00102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K-Nearest Neighbors (KNN) is a non-parametric algorithm that classifies data points based on the majority class of their k-nearest neighbors in the feature space.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8951" y="1133811"/>
            <a:ext cx="233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Confusion Matrix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82" y="4429072"/>
            <a:ext cx="4334492" cy="2157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7" t="21295" b="-409"/>
          <a:stretch/>
        </p:blipFill>
        <p:spPr>
          <a:xfrm>
            <a:off x="6631459" y="1965793"/>
            <a:ext cx="4042993" cy="15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4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5E2871-BD73-C2D1-DD33-4B71FAE0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5" y="1881082"/>
            <a:ext cx="5029199" cy="4193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7310B-1766-C9A6-BDAE-49CB27EAE8B1}"/>
              </a:ext>
            </a:extLst>
          </p:cNvPr>
          <p:cNvSpPr txBox="1"/>
          <p:nvPr/>
        </p:nvSpPr>
        <p:spPr>
          <a:xfrm>
            <a:off x="3918857" y="253483"/>
            <a:ext cx="343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B419B-5041-64D3-14F0-FC14500A7607}"/>
              </a:ext>
            </a:extLst>
          </p:cNvPr>
          <p:cNvSpPr txBox="1"/>
          <p:nvPr/>
        </p:nvSpPr>
        <p:spPr>
          <a:xfrm>
            <a:off x="377923" y="1107130"/>
            <a:ext cx="5651241" cy="646331"/>
          </a:xfrm>
          <a:prstGeom prst="rect">
            <a:avLst/>
          </a:prstGeom>
          <a:solidFill>
            <a:srgbClr val="0012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decision support hierarchical model that uses a tree-like model of decisions and their possible consequences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705F-BF79-AF28-4542-00C3978A0DB1}"/>
              </a:ext>
            </a:extLst>
          </p:cNvPr>
          <p:cNvSpPr txBox="1"/>
          <p:nvPr/>
        </p:nvSpPr>
        <p:spPr>
          <a:xfrm>
            <a:off x="6184739" y="1003471"/>
            <a:ext cx="3761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Confusion Matrix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5" t="20424"/>
          <a:stretch/>
        </p:blipFill>
        <p:spPr>
          <a:xfrm>
            <a:off x="6590269" y="2115913"/>
            <a:ext cx="4073112" cy="1769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02" y="4536604"/>
            <a:ext cx="4712853" cy="19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1282"/>
            <a:ext cx="12191980" cy="68567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A36EF4-07B5-48AE-B763-2F901AEE3FE6}"/>
              </a:ext>
            </a:extLst>
          </p:cNvPr>
          <p:cNvGrpSpPr/>
          <p:nvPr/>
        </p:nvGrpSpPr>
        <p:grpSpPr>
          <a:xfrm>
            <a:off x="7748648" y="537316"/>
            <a:ext cx="3942608" cy="5275536"/>
            <a:chOff x="8075221" y="451262"/>
            <a:chExt cx="3942608" cy="52755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3F31-65AF-427A-A4E4-74155215BFE4}"/>
                </a:ext>
              </a:extLst>
            </p:cNvPr>
            <p:cNvSpPr txBox="1"/>
            <p:nvPr/>
          </p:nvSpPr>
          <p:spPr>
            <a:xfrm>
              <a:off x="8075221" y="451262"/>
              <a:ext cx="39426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000" dirty="0">
                <a:solidFill>
                  <a:sysClr val="windowText" lastClr="000000"/>
                </a:solidFill>
                <a:latin typeface="Georgia" panose="02040502050405020303" pitchFamily="18" charset="0"/>
                <a:ea typeface="Cambria" panose="02040503050406030204" pitchFamily="18" charset="0"/>
                <a:cs typeface="+mj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45FF41-B8D5-4AE0-9EE2-10B5DCFA501A}"/>
                </a:ext>
              </a:extLst>
            </p:cNvPr>
            <p:cNvGrpSpPr/>
            <p:nvPr/>
          </p:nvGrpSpPr>
          <p:grpSpPr>
            <a:xfrm>
              <a:off x="8989620" y="1950279"/>
              <a:ext cx="2783803" cy="3776519"/>
              <a:chOff x="8989620" y="1950279"/>
              <a:chExt cx="2783803" cy="37765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75BDC6-4C85-49B1-9E93-D883DF20A2FD}"/>
                  </a:ext>
                </a:extLst>
              </p:cNvPr>
              <p:cNvSpPr txBox="1"/>
              <p:nvPr/>
            </p:nvSpPr>
            <p:spPr>
              <a:xfrm>
                <a:off x="8989620" y="5511354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6CF6-6818-4214-BA6F-381567007658}"/>
                  </a:ext>
                </a:extLst>
              </p:cNvPr>
              <p:cNvSpPr txBox="1"/>
              <p:nvPr/>
            </p:nvSpPr>
            <p:spPr>
              <a:xfrm>
                <a:off x="8989620" y="1950279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57F148-95DF-473C-A3F9-5890FF24FF33}"/>
                  </a:ext>
                </a:extLst>
              </p:cNvPr>
              <p:cNvSpPr txBox="1"/>
              <p:nvPr/>
            </p:nvSpPr>
            <p:spPr>
              <a:xfrm>
                <a:off x="8989620" y="3730816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385098" y="264201"/>
            <a:ext cx="3018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Random Forest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92925" y="943726"/>
            <a:ext cx="5965371" cy="1200329"/>
          </a:xfrm>
          <a:prstGeom prst="rect">
            <a:avLst/>
          </a:prstGeom>
          <a:solidFill>
            <a:srgbClr val="00112B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Forest is an ensemble learning method in machine learning that constructs multiple decision trees for classification or regression, improving accuracy and preventing </a:t>
            </a:r>
            <a:r>
              <a:rPr lang="en-US" dirty="0" err="1">
                <a:solidFill>
                  <a:schemeClr val="bg1"/>
                </a:solidFill>
              </a:rPr>
              <a:t>overfitting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5388" y="1091314"/>
            <a:ext cx="285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Confusion Matrix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0" y="2375064"/>
            <a:ext cx="5529135" cy="38832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06" y="4557150"/>
            <a:ext cx="4240642" cy="2203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6" t="20209"/>
          <a:stretch/>
        </p:blipFill>
        <p:spPr>
          <a:xfrm>
            <a:off x="6900420" y="2071286"/>
            <a:ext cx="3761614" cy="17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A36EF4-07B5-48AE-B763-2F901AEE3FE6}"/>
              </a:ext>
            </a:extLst>
          </p:cNvPr>
          <p:cNvGrpSpPr/>
          <p:nvPr/>
        </p:nvGrpSpPr>
        <p:grpSpPr>
          <a:xfrm>
            <a:off x="7748648" y="537316"/>
            <a:ext cx="3942608" cy="5275536"/>
            <a:chOff x="8075221" y="451262"/>
            <a:chExt cx="3942608" cy="52755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3F31-65AF-427A-A4E4-74155215BFE4}"/>
                </a:ext>
              </a:extLst>
            </p:cNvPr>
            <p:cNvSpPr txBox="1"/>
            <p:nvPr/>
          </p:nvSpPr>
          <p:spPr>
            <a:xfrm>
              <a:off x="8075221" y="451262"/>
              <a:ext cx="39426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000" dirty="0">
                <a:solidFill>
                  <a:sysClr val="windowText" lastClr="000000"/>
                </a:solidFill>
                <a:latin typeface="Georgia" panose="02040502050405020303" pitchFamily="18" charset="0"/>
                <a:ea typeface="Cambria" panose="02040503050406030204" pitchFamily="18" charset="0"/>
                <a:cs typeface="+mj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45FF41-B8D5-4AE0-9EE2-10B5DCFA501A}"/>
                </a:ext>
              </a:extLst>
            </p:cNvPr>
            <p:cNvGrpSpPr/>
            <p:nvPr/>
          </p:nvGrpSpPr>
          <p:grpSpPr>
            <a:xfrm>
              <a:off x="8989620" y="1950279"/>
              <a:ext cx="2783803" cy="3776519"/>
              <a:chOff x="8989620" y="1950279"/>
              <a:chExt cx="2783803" cy="37765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75BDC6-4C85-49B1-9E93-D883DF20A2FD}"/>
                  </a:ext>
                </a:extLst>
              </p:cNvPr>
              <p:cNvSpPr txBox="1"/>
              <p:nvPr/>
            </p:nvSpPr>
            <p:spPr>
              <a:xfrm>
                <a:off x="8989620" y="5511354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6CF6-6818-4214-BA6F-381567007658}"/>
                  </a:ext>
                </a:extLst>
              </p:cNvPr>
              <p:cNvSpPr txBox="1"/>
              <p:nvPr/>
            </p:nvSpPr>
            <p:spPr>
              <a:xfrm>
                <a:off x="8989620" y="1950279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57F148-95DF-473C-A3F9-5890FF24FF33}"/>
                  </a:ext>
                </a:extLst>
              </p:cNvPr>
              <p:cNvSpPr txBox="1"/>
              <p:nvPr/>
            </p:nvSpPr>
            <p:spPr>
              <a:xfrm>
                <a:off x="8989620" y="3730816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621974" y="264201"/>
            <a:ext cx="4545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Naive Bayes Algorithm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30629" y="1096378"/>
            <a:ext cx="5965371" cy="923330"/>
          </a:xfrm>
          <a:prstGeom prst="rect">
            <a:avLst/>
          </a:prstGeom>
          <a:solidFill>
            <a:srgbClr val="000B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Naive Bayes is a probabilistic machine learning algorithm that uses Bayes' theorem with the assumption of feature independence for classification tasks, like spam detection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925388" y="1091314"/>
            <a:ext cx="285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Confusion Matrix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188" y="4488692"/>
            <a:ext cx="3906982" cy="1912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7" y="2251777"/>
            <a:ext cx="5371606" cy="398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t="40003"/>
          <a:stretch/>
        </p:blipFill>
        <p:spPr>
          <a:xfrm>
            <a:off x="6844553" y="2405975"/>
            <a:ext cx="3636988" cy="12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2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014A5-D382-E766-8A39-9FF3CCC2B7C6}"/>
              </a:ext>
            </a:extLst>
          </p:cNvPr>
          <p:cNvSpPr txBox="1"/>
          <p:nvPr/>
        </p:nvSpPr>
        <p:spPr>
          <a:xfrm>
            <a:off x="1418293" y="432815"/>
            <a:ext cx="8865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bg1"/>
                </a:solidFill>
              </a:rPr>
              <a:t>ROC Curve for ML Algorithms Used</a:t>
            </a:r>
            <a:endParaRPr lang="en-IN" sz="2800" b="1" u="sn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8" y="1570517"/>
            <a:ext cx="5184658" cy="4160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6" y="1570517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A2697-3D2C-3830-80AF-95DFA001E032}"/>
              </a:ext>
            </a:extLst>
          </p:cNvPr>
          <p:cNvSpPr txBox="1"/>
          <p:nvPr/>
        </p:nvSpPr>
        <p:spPr>
          <a:xfrm>
            <a:off x="1968759" y="2435290"/>
            <a:ext cx="6997959" cy="251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30814A-DB9E-0EC1-37FA-63672B8C8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8238"/>
              </p:ext>
            </p:extLst>
          </p:nvPr>
        </p:nvGraphicFramePr>
        <p:xfrm>
          <a:off x="1500670" y="1465267"/>
          <a:ext cx="8865640" cy="3860845"/>
        </p:xfrm>
        <a:graphic>
          <a:graphicData uri="http://schemas.openxmlformats.org/drawingml/2006/table">
            <a:tbl>
              <a:tblPr firstRow="1">
                <a:tableStyleId>{125E5076-3810-47DD-B79F-674D7AD40C01}</a:tableStyleId>
              </a:tblPr>
              <a:tblGrid>
                <a:gridCol w="1773128">
                  <a:extLst>
                    <a:ext uri="{9D8B030D-6E8A-4147-A177-3AD203B41FA5}">
                      <a16:colId xmlns:a16="http://schemas.microsoft.com/office/drawing/2014/main" val="3392663585"/>
                    </a:ext>
                  </a:extLst>
                </a:gridCol>
                <a:gridCol w="1773128">
                  <a:extLst>
                    <a:ext uri="{9D8B030D-6E8A-4147-A177-3AD203B41FA5}">
                      <a16:colId xmlns:a16="http://schemas.microsoft.com/office/drawing/2014/main" val="3600066469"/>
                    </a:ext>
                  </a:extLst>
                </a:gridCol>
                <a:gridCol w="1768920">
                  <a:extLst>
                    <a:ext uri="{9D8B030D-6E8A-4147-A177-3AD203B41FA5}">
                      <a16:colId xmlns:a16="http://schemas.microsoft.com/office/drawing/2014/main" val="2340854557"/>
                    </a:ext>
                  </a:extLst>
                </a:gridCol>
                <a:gridCol w="1777336">
                  <a:extLst>
                    <a:ext uri="{9D8B030D-6E8A-4147-A177-3AD203B41FA5}">
                      <a16:colId xmlns:a16="http://schemas.microsoft.com/office/drawing/2014/main" val="860056394"/>
                    </a:ext>
                  </a:extLst>
                </a:gridCol>
                <a:gridCol w="1773128">
                  <a:extLst>
                    <a:ext uri="{9D8B030D-6E8A-4147-A177-3AD203B41FA5}">
                      <a16:colId xmlns:a16="http://schemas.microsoft.com/office/drawing/2014/main" val="4082655301"/>
                    </a:ext>
                  </a:extLst>
                </a:gridCol>
              </a:tblGrid>
              <a:tr h="72142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5E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5E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5E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5E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5E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96127"/>
                  </a:ext>
                </a:extLst>
              </a:tr>
              <a:tr h="103060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  <a:p>
                      <a:pPr algn="l" fontAlgn="ctr"/>
                      <a:endParaRPr lang="en-IN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0.794751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0.780833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0.794751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0.782659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2083"/>
                  </a:ext>
                </a:extLst>
              </a:tr>
              <a:tr h="7214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</a:p>
                    <a:p>
                      <a:pPr algn="l" fontAlgn="ctr"/>
                      <a:endParaRPr lang="en-IN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0.769185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0.449910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0.769185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0.759721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929203"/>
                  </a:ext>
                </a:extLst>
              </a:tr>
              <a:tr h="7214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</a:p>
                    <a:p>
                      <a:pPr algn="l" fontAlgn="ctr"/>
                      <a:endParaRPr lang="en-IN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0.763094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0.762074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0.763094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0.762573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3644"/>
                  </a:ext>
                </a:extLst>
              </a:tr>
              <a:tr h="665963">
                <a:tc>
                  <a:txBody>
                    <a:bodyPr/>
                    <a:lstStyle/>
                    <a:p>
                      <a:pPr algn="l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Naive Bayes</a:t>
                      </a:r>
                    </a:p>
                    <a:p>
                      <a:pPr algn="l"/>
                      <a:endParaRPr lang="en-IN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0.585144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0.449910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0.585144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  <a:effectLst/>
                        </a:rPr>
                        <a:t>0.480441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B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360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59014A5-D382-E766-8A39-9FF3CCC2B7C6}"/>
              </a:ext>
            </a:extLst>
          </p:cNvPr>
          <p:cNvSpPr txBox="1"/>
          <p:nvPr/>
        </p:nvSpPr>
        <p:spPr>
          <a:xfrm>
            <a:off x="1500671" y="288147"/>
            <a:ext cx="8865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Comparative Analysis Of ML Algorithms </a:t>
            </a:r>
          </a:p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Used For Drought Prediction</a:t>
            </a:r>
            <a:endParaRPr lang="en-IN" sz="2800" b="1" u="sng" dirty="0">
              <a:solidFill>
                <a:schemeClr val="bg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902782A-8B26-2FF2-9591-0A3EC48D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670" y="5611336"/>
            <a:ext cx="8865640" cy="954107"/>
          </a:xfrm>
          <a:prstGeom prst="rect">
            <a:avLst/>
          </a:prstGeom>
          <a:solidFill>
            <a:srgbClr val="010B17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Random Forest emerges as the best-performing algorithm, followed closely by Decision Tree, while KNN and Naive Bayes lag behind, particularly in terms of precision and F1 Score.</a:t>
            </a:r>
          </a:p>
        </p:txBody>
      </p:sp>
    </p:spTree>
    <p:extLst>
      <p:ext uri="{BB962C8B-B14F-4D97-AF65-F5344CB8AC3E}">
        <p14:creationId xmlns:p14="http://schemas.microsoft.com/office/powerpoint/2010/main" val="77093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0833" y="579995"/>
            <a:ext cx="10725664" cy="23126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spcAft>
                <a:spcPts val="1000"/>
              </a:spcAft>
            </a:pP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  <a:spcAft>
                <a:spcPts val="1000"/>
              </a:spcAft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Volume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 Million + records, made processing too complex in terms of time and application memory.	</a:t>
            </a:r>
            <a:endParaRPr lang="en-IN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  <a:spcAft>
                <a:spcPts val="1000"/>
              </a:spcAft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Imbalance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Heavily imbalanced data with over 1.7M records (60%) for class 0 alone.</a:t>
            </a:r>
            <a:endParaRPr lang="en-IN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32" y="3217633"/>
            <a:ext cx="4628152" cy="31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41185" y="2043596"/>
            <a:ext cx="3011648" cy="327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Forecasting Drought is exceedingly challenging due to complexity of Earth’s climate. This Project will predict in advance using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ML Algorithms.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41185" y="562688"/>
            <a:ext cx="3505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" y="1090476"/>
            <a:ext cx="6071286" cy="45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8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A36EF4-07B5-48AE-B763-2F901AEE3FE6}"/>
              </a:ext>
            </a:extLst>
          </p:cNvPr>
          <p:cNvGrpSpPr/>
          <p:nvPr/>
        </p:nvGrpSpPr>
        <p:grpSpPr>
          <a:xfrm>
            <a:off x="7748648" y="537316"/>
            <a:ext cx="3942608" cy="5275536"/>
            <a:chOff x="8075221" y="451262"/>
            <a:chExt cx="3942608" cy="52755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3F31-65AF-427A-A4E4-74155215BFE4}"/>
                </a:ext>
              </a:extLst>
            </p:cNvPr>
            <p:cNvSpPr txBox="1"/>
            <p:nvPr/>
          </p:nvSpPr>
          <p:spPr>
            <a:xfrm>
              <a:off x="8075221" y="451262"/>
              <a:ext cx="39426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3000" dirty="0">
                <a:solidFill>
                  <a:sysClr val="windowText" lastClr="000000"/>
                </a:solidFill>
                <a:latin typeface="Georgia" panose="02040502050405020303" pitchFamily="18" charset="0"/>
                <a:ea typeface="Cambria" panose="02040503050406030204" pitchFamily="18" charset="0"/>
                <a:cs typeface="+mj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45FF41-B8D5-4AE0-9EE2-10B5DCFA501A}"/>
                </a:ext>
              </a:extLst>
            </p:cNvPr>
            <p:cNvGrpSpPr/>
            <p:nvPr/>
          </p:nvGrpSpPr>
          <p:grpSpPr>
            <a:xfrm>
              <a:off x="8989620" y="1950279"/>
              <a:ext cx="2783803" cy="3776519"/>
              <a:chOff x="8989620" y="1950279"/>
              <a:chExt cx="2783803" cy="37765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75BDC6-4C85-49B1-9E93-D883DF20A2FD}"/>
                  </a:ext>
                </a:extLst>
              </p:cNvPr>
              <p:cNvSpPr txBox="1"/>
              <p:nvPr/>
            </p:nvSpPr>
            <p:spPr>
              <a:xfrm>
                <a:off x="8989620" y="5511354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36CF6-6818-4214-BA6F-381567007658}"/>
                  </a:ext>
                </a:extLst>
              </p:cNvPr>
              <p:cNvSpPr txBox="1"/>
              <p:nvPr/>
            </p:nvSpPr>
            <p:spPr>
              <a:xfrm>
                <a:off x="8989620" y="1950279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57F148-95DF-473C-A3F9-5890FF24FF33}"/>
                  </a:ext>
                </a:extLst>
              </p:cNvPr>
              <p:cNvSpPr txBox="1"/>
              <p:nvPr/>
            </p:nvSpPr>
            <p:spPr>
              <a:xfrm>
                <a:off x="8989620" y="3730816"/>
                <a:ext cx="278380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ysClr val="windowText" lastClr="000000"/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862798" y="2288110"/>
            <a:ext cx="39763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Priyanshu</a:t>
            </a: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Kritik Tiwary</a:t>
            </a: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Mayank Kumar</a:t>
            </a: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Rahul Raman</a:t>
            </a:r>
          </a:p>
        </p:txBody>
      </p:sp>
      <p:pic>
        <p:nvPicPr>
          <p:cNvPr id="1028" name="Picture 4" descr="Thank you blue Stock Vector by ©trueffelpix 376442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7" y="1593822"/>
            <a:ext cx="6231151" cy="3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02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-58352"/>
            <a:ext cx="12191980" cy="6916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97578" y="642552"/>
            <a:ext cx="356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r>
              <a:rPr lang="en-IN" dirty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5243" y="1582186"/>
            <a:ext cx="323747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Numpy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Pandas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Scikit Learn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Google Colab</a:t>
            </a:r>
          </a:p>
          <a:p>
            <a:endParaRPr lang="en-IN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3719" y="4487471"/>
            <a:ext cx="44499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Dataset: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https://droughtmonitor.unl.edu/DmData/DataDownload.aspx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52"/>
            <a:ext cx="7241059" cy="69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85745955"/>
              </p:ext>
            </p:extLst>
          </p:nvPr>
        </p:nvGraphicFramePr>
        <p:xfrm>
          <a:off x="247155" y="370703"/>
          <a:ext cx="11623590" cy="625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Hexagon 3"/>
          <p:cNvSpPr/>
          <p:nvPr/>
        </p:nvSpPr>
        <p:spPr>
          <a:xfrm>
            <a:off x="4736777" y="2430163"/>
            <a:ext cx="2463113" cy="2133600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Data Process Lifecycle</a:t>
            </a:r>
          </a:p>
        </p:txBody>
      </p:sp>
    </p:spTree>
    <p:extLst>
      <p:ext uri="{BB962C8B-B14F-4D97-AF65-F5344CB8AC3E}">
        <p14:creationId xmlns:p14="http://schemas.microsoft.com/office/powerpoint/2010/main" val="185110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Attribute Description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7647440"/>
              </p:ext>
            </p:extLst>
          </p:nvPr>
        </p:nvGraphicFramePr>
        <p:xfrm>
          <a:off x="838200" y="1825625"/>
          <a:ext cx="5181600" cy="472439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60446254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787541169"/>
                    </a:ext>
                  </a:extLst>
                </a:gridCol>
              </a:tblGrid>
              <a:tr h="537223">
                <a:tc>
                  <a:txBody>
                    <a:bodyPr/>
                    <a:lstStyle/>
                    <a:p>
                      <a:pPr fontAlgn="ctr"/>
                      <a:r>
                        <a:rPr lang="en-IN" sz="1800" dirty="0">
                          <a:effectLst/>
                        </a:rPr>
                        <a:t>Indicator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800" dirty="0">
                          <a:effectLst/>
                        </a:rPr>
                        <a:t>Description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052638540"/>
                  </a:ext>
                </a:extLst>
              </a:tr>
              <a:tr h="600425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WS10M_MIN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Minimum Wind Speed at 10 Meters (m/s)</a:t>
                      </a:r>
                      <a:endParaRPr lang="en-US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39191672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QV2M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Specific Humidity at 2 Meters (g/kg)</a:t>
                      </a:r>
                      <a:endParaRPr lang="en-US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935267425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T2M_RANGE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Temperature Range at 2 Meters (C)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79997780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WS10M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Wind Speed at 10 Meters (m/s)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47901907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T2M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Temperature at 2 Meters (C)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120994083"/>
                  </a:ext>
                </a:extLst>
              </a:tr>
              <a:tr h="600425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WS50M_MIN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Minimum Wind Speed at 50 Meters (m/s)</a:t>
                      </a:r>
                      <a:endParaRPr lang="en-US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188205019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T2M_MAX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Maximum Temperature at 2 Meters (C)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247262811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WS50M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Wind Speed at 50 Meters (m/s)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702732408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TS</a:t>
                      </a:r>
                      <a:endParaRPr lang="en-IN" sz="11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100" b="1" dirty="0">
                          <a:effectLst/>
                        </a:rPr>
                        <a:t>Earth Skin Temperature (C)</a:t>
                      </a:r>
                      <a:endParaRPr lang="en-IN" sz="11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6397981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0850628"/>
              </p:ext>
            </p:extLst>
          </p:nvPr>
        </p:nvGraphicFramePr>
        <p:xfrm>
          <a:off x="6172200" y="1825625"/>
          <a:ext cx="5181600" cy="47244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82572333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478046900"/>
                    </a:ext>
                  </a:extLst>
                </a:gridCol>
              </a:tblGrid>
              <a:tr h="445008">
                <a:tc>
                  <a:txBody>
                    <a:bodyPr/>
                    <a:lstStyle/>
                    <a:p>
                      <a:r>
                        <a:rPr lang="en-IN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74529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WS50M_RANGE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>
                          <a:effectLst/>
                        </a:rPr>
                        <a:t>Wind Speed Range at 50 Meters (m/s)</a:t>
                      </a:r>
                      <a:endParaRPr lang="en-US" sz="10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889652397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WS50M_MAX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 dirty="0">
                          <a:effectLst/>
                        </a:rPr>
                        <a:t>Maximum Wind Speed at 50 Meters (m/s)</a:t>
                      </a:r>
                      <a:endParaRPr lang="en-US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134994772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WS10M_MAX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 dirty="0">
                          <a:effectLst/>
                        </a:rPr>
                        <a:t>Maximum Wind Speed at 10 Meters (m/s)</a:t>
                      </a:r>
                      <a:endParaRPr lang="en-US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45396134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WS10M_RANGE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 dirty="0">
                          <a:effectLst/>
                        </a:rPr>
                        <a:t>Wind Speed Range at 10 Meters (m/s)</a:t>
                      </a:r>
                      <a:endParaRPr lang="en-US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60918367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PS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Surface Pressure (</a:t>
                      </a:r>
                      <a:r>
                        <a:rPr lang="en-IN" sz="1000" b="1" dirty="0" err="1">
                          <a:effectLst/>
                        </a:rPr>
                        <a:t>kPa</a:t>
                      </a:r>
                      <a:r>
                        <a:rPr lang="en-IN" sz="1000" b="1" dirty="0">
                          <a:effectLst/>
                        </a:rPr>
                        <a:t>)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393109201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>
                          <a:effectLst/>
                        </a:rPr>
                        <a:t>T2MDEW</a:t>
                      </a:r>
                      <a:endParaRPr lang="en-IN" sz="1000" b="1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 dirty="0">
                          <a:effectLst/>
                        </a:rPr>
                        <a:t>Dew/Frost Point at 2 Meters (C)</a:t>
                      </a:r>
                      <a:endParaRPr lang="en-US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10945529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T2M_MIN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Minimum Temperature at 2 Meters (C)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816131687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T2MWET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da-DK" sz="1000" b="1" dirty="0">
                          <a:effectLst/>
                        </a:rPr>
                        <a:t>Wet Bulb Temperature at 2 Meters (C)</a:t>
                      </a:r>
                      <a:endParaRPr lang="da-DK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451461193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PRECTOT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sz="1000" b="1" dirty="0">
                          <a:effectLst/>
                        </a:rPr>
                        <a:t>Precipitation (mm day-1)</a:t>
                      </a:r>
                      <a:endParaRPr lang="en-IN" sz="1000" b="1" dirty="0">
                        <a:solidFill>
                          <a:srgbClr val="202124"/>
                        </a:solidFill>
                        <a:effectLst/>
                        <a:latin typeface="inherit"/>
                      </a:endParaRP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266057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19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55595"/>
              </p:ext>
            </p:extLst>
          </p:nvPr>
        </p:nvGraphicFramePr>
        <p:xfrm>
          <a:off x="288324" y="175876"/>
          <a:ext cx="11615351" cy="658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6734">
                  <a:extLst>
                    <a:ext uri="{9D8B030D-6E8A-4147-A177-3AD203B41FA5}">
                      <a16:colId xmlns:a16="http://schemas.microsoft.com/office/drawing/2014/main" val="396856367"/>
                    </a:ext>
                  </a:extLst>
                </a:gridCol>
                <a:gridCol w="3358657">
                  <a:extLst>
                    <a:ext uri="{9D8B030D-6E8A-4147-A177-3AD203B41FA5}">
                      <a16:colId xmlns:a16="http://schemas.microsoft.com/office/drawing/2014/main" val="566817142"/>
                    </a:ext>
                  </a:extLst>
                </a:gridCol>
                <a:gridCol w="5259960">
                  <a:extLst>
                    <a:ext uri="{9D8B030D-6E8A-4147-A177-3AD203B41FA5}">
                      <a16:colId xmlns:a16="http://schemas.microsoft.com/office/drawing/2014/main" val="2117845695"/>
                    </a:ext>
                  </a:extLst>
                </a:gridCol>
              </a:tblGrid>
              <a:tr h="841805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6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chemeClr val="bg1"/>
                          </a:solidFill>
                        </a:rPr>
                        <a:t>Possible</a:t>
                      </a:r>
                      <a:r>
                        <a:rPr lang="en-IN" sz="3200" b="1" baseline="0" dirty="0">
                          <a:solidFill>
                            <a:schemeClr val="bg1"/>
                          </a:solidFill>
                        </a:rPr>
                        <a:t> Impacts</a:t>
                      </a:r>
                      <a:endParaRPr lang="en-IN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6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20059"/>
                  </a:ext>
                </a:extLst>
              </a:tr>
              <a:tr h="1485663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D0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Abnormally</a:t>
                      </a:r>
                      <a:r>
                        <a:rPr lang="en-IN" sz="2400" b="0" baseline="0" dirty="0"/>
                        <a:t> Dry</a:t>
                      </a:r>
                      <a:endParaRPr lang="en-IN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Going into drought: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short-term dryness slowing planting, growth of crops or pastures 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Coming out of drought: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some lingering water deficits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 pastures or crops not fully recovered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06618"/>
                  </a:ext>
                </a:extLst>
              </a:tr>
              <a:tr h="1485663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3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Moderate Drought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Some damage to crops, pastures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Streams, reservoirs, or wells low, some water shortages developing or imminent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Voluntary water-use restrictions requested </a:t>
                      </a:r>
                      <a:endParaRPr lang="en-IN" sz="1600" dirty="0"/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59424"/>
                  </a:ext>
                </a:extLst>
              </a:tr>
              <a:tr h="841805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Severe</a:t>
                      </a:r>
                      <a:r>
                        <a:rPr lang="en-IN" sz="2400" b="0" baseline="0" dirty="0"/>
                        <a:t> Drought</a:t>
                      </a:r>
                      <a:endParaRPr lang="en-IN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Crop or pasture losses likely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 Water shortages common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 Water restrictions imposed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81327"/>
                  </a:ext>
                </a:extLst>
              </a:tr>
              <a:tr h="841805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D3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Extreme Drought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Major crop/pasture losses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 Widespread water shortages or restrictions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65049"/>
                  </a:ext>
                </a:extLst>
              </a:tr>
              <a:tr h="1016506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bg1"/>
                          </a:solidFill>
                        </a:rPr>
                        <a:t>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/>
                        <a:t>Exceptional Drought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Exceptional and widespread crop/pasture losses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Shortages of water in </a:t>
                      </a:r>
                      <a:r>
                        <a:rPr lang="en-US" sz="1600" dirty="0" err="1"/>
                        <a:t>resertoirs</a:t>
                      </a:r>
                      <a:r>
                        <a:rPr lang="en-US" sz="1600" dirty="0"/>
                        <a:t>, streams, and wells creating Water emergencies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1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19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3" y="2133398"/>
            <a:ext cx="4974054" cy="32261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90022" y="834253"/>
            <a:ext cx="648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</a:rPr>
              <a:t>Univariate Analysis and Bivariate Analysis</a:t>
            </a:r>
            <a:endParaRPr lang="en-IN" sz="2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97" y="2075071"/>
            <a:ext cx="5052498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1524" y="0"/>
            <a:ext cx="12191980" cy="6856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2" y="1250302"/>
            <a:ext cx="10366310" cy="5248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7DB923-B48D-4CCC-B1F1-F99BB82FB04D}"/>
              </a:ext>
            </a:extLst>
          </p:cNvPr>
          <p:cNvSpPr txBox="1"/>
          <p:nvPr/>
        </p:nvSpPr>
        <p:spPr>
          <a:xfrm>
            <a:off x="3735817" y="271208"/>
            <a:ext cx="4555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Treatment</a:t>
            </a:r>
          </a:p>
        </p:txBody>
      </p:sp>
    </p:spTree>
    <p:extLst>
      <p:ext uri="{BB962C8B-B14F-4D97-AF65-F5344CB8AC3E}">
        <p14:creationId xmlns:p14="http://schemas.microsoft.com/office/powerpoint/2010/main" val="118052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9ED3EF-4178-4365-BEAB-D78B480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75" y="140684"/>
            <a:ext cx="9620271" cy="4843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1475" y="5123934"/>
            <a:ext cx="9407611" cy="1569660"/>
          </a:xfrm>
          <a:prstGeom prst="rect">
            <a:avLst/>
          </a:prstGeom>
          <a:solidFill>
            <a:srgbClr val="00142E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Attributes QV2M, T2M, T2MDEW, T2MWET, T2M_MAX, T2M_MIN and TS have shown strong positive correlation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Similarly WS10M, WS10M_MAX and WS10M_MIN have shown a strong positve correlation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Likewise, WS50M, WS50M_MAX and WS50M_MIN show strong positive correlation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However, from the scatter plots above, we see significant variance between the data points, despite the strong positive correlation. Hence we'll retain all these variables, and try other feature selection methods.</a:t>
            </a:r>
          </a:p>
        </p:txBody>
      </p:sp>
    </p:spTree>
    <p:extLst>
      <p:ext uri="{BB962C8B-B14F-4D97-AF65-F5344CB8AC3E}">
        <p14:creationId xmlns:p14="http://schemas.microsoft.com/office/powerpoint/2010/main" val="339045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1748</TotalTime>
  <Words>1094</Words>
  <Application>Microsoft Office PowerPoint</Application>
  <PresentationFormat>Widescreen</PresentationFormat>
  <Paragraphs>202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 Unicode MS</vt:lpstr>
      <vt:lpstr>Arial</vt:lpstr>
      <vt:lpstr>Baskerville Old Face</vt:lpstr>
      <vt:lpstr>Calibri</vt:lpstr>
      <vt:lpstr>Calibri Light</vt:lpstr>
      <vt:lpstr>Cambria</vt:lpstr>
      <vt:lpstr>Cambria Math</vt:lpstr>
      <vt:lpstr>Georgia</vt:lpstr>
      <vt:lpstr>Georgia Pro Light</vt:lpstr>
      <vt:lpstr>inherit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Attribute Description</vt:lpstr>
      <vt:lpstr>PowerPoint Presentation</vt:lpstr>
      <vt:lpstr>PowerPoint Presentation</vt:lpstr>
      <vt:lpstr>PowerPoint Presentation</vt:lpstr>
      <vt:lpstr>PowerPoint Presentation</vt:lpstr>
      <vt:lpstr>Features Selected For Model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Kavithalaya</dc:creator>
  <cp:lastModifiedBy>Rahul Raman</cp:lastModifiedBy>
  <cp:revision>93</cp:revision>
  <dcterms:created xsi:type="dcterms:W3CDTF">2021-06-16T06:21:51Z</dcterms:created>
  <dcterms:modified xsi:type="dcterms:W3CDTF">2024-06-06T18:57:11Z</dcterms:modified>
</cp:coreProperties>
</file>